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ZA" sz="1400" b="0" strike="noStrike" spc="-1"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ZA" sz="1400" b="0" strike="noStrike" spc="-1"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ZA" sz="1400" b="0" strike="noStrike" spc="-1">
                <a:latin typeface="Times New Roman"/>
              </a:rPr>
              <a:t> 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6154CF2-D2DB-47BC-9FE3-598DB8CE99C6}" type="slidenum">
              <a:rPr lang="en-ZA" sz="1400" b="0" strike="noStrike" spc="-1">
                <a:latin typeface="Times New Roman"/>
              </a:rPr>
              <a:t>‹#›</a:t>
            </a:fld>
            <a:endParaRPr lang="en-Z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9040" y="1143000"/>
            <a:ext cx="5469840" cy="307584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endParaRPr lang="en-ZA" sz="2000" b="0" strike="noStrike" spc="-1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0B8C068-28B5-47A9-B8DF-BA3D8C7524C1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3700" cy="307975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One year focus year was selected which is the year 2005 and three of the 8 sites were chosen.  These three sites were chosen to show how the temperature varies along each coast.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Hout bay –  West coast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Ballito –  East coast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Mossel bay- south coast</a:t>
            </a: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Now inorder to test whether various temperature is affected by environmental factors we will be working with wave data, wind data, air sea temperature data</a:t>
            </a: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FB8A81-8F49-4024-A3B0-DA68D68C04DE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77760" cy="308052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endParaRPr lang="en-ZA" sz="2000" b="0" strike="noStrike" spc="-1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BF77B2E-4CB6-4435-81E2-6747666A16E7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9040" y="1143000"/>
            <a:ext cx="5470200" cy="30762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480" cy="3592440"/>
          </a:xfrm>
          <a:prstGeom prst="rect">
            <a:avLst/>
          </a:prstGeom>
        </p:spPr>
        <p:txBody>
          <a:bodyPr lIns="0" tIns="0" rIns="0" bIns="0"/>
          <a:lstStyle/>
          <a:p>
            <a:endParaRPr lang="en-ZA" sz="2000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6388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CBE60DA-B649-4A3F-95F7-EA6DE019B6A7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77760" cy="308052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44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. </a:t>
            </a:r>
          </a:p>
        </p:txBody>
      </p:sp>
      <p:sp>
        <p:nvSpPr>
          <p:cNvPr id="155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2B9F38A-D52D-47E7-9D8B-83306CC37026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77760" cy="308052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44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. </a:t>
            </a: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A21A73-36AE-49B5-A43A-FA16A75F434E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4520" cy="307908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080">
              <a:lnSpc>
                <a:spcPct val="100000"/>
              </a:lnSpc>
            </a:pPr>
            <a:r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Sactn data consist of satellite-derived SST and in situ derived sst</a:t>
            </a:r>
            <a:endParaRPr lang="en-ZA" sz="12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17034FE-9694-4F6E-B237-213B9061DD12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4520" cy="3079080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44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. </a:t>
            </a:r>
          </a:p>
        </p:txBody>
      </p:sp>
      <p:sp>
        <p:nvSpPr>
          <p:cNvPr id="164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4C52355-95D0-4B45-A4EB-614EE2C06607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4520" cy="3079080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One year focus year was selected which is the year 2005 and three of the 8 sites were chosen.  These three sites were chosen to show how the temperature varies along each coast.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Hout bay –  West coast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Ballito –  East coast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Mossel bay- south coast</a:t>
            </a: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Now inorder to test whether various temperature is affected by environmental factors we will be working with wave data, wind data, air sea temperature data</a:t>
            </a: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296C31E-5A01-447A-9514-BDCC373B193C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4520" cy="307908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8120" cy="3592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One year focus year was selected which is the year 2005 and three of the 8 sites were chosen.  These three sites were chosen to show how the temperature varies along each coast.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Hout bay –  West coast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Ballito –  East coast</a:t>
            </a: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Mossel bay- south coast</a:t>
            </a: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r>
              <a:rPr lang="en-ZA" sz="2000" b="0" strike="noStrike" spc="-1">
                <a:latin typeface="Arial"/>
              </a:rPr>
              <a:t>Now inorder to test whether various temperature is affected by environmental factors we will be working with wave data, wind data, air sea temperature data</a:t>
            </a: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  <a:p>
            <a:pPr marL="216000" indent="-208080">
              <a:lnSpc>
                <a:spcPct val="100000"/>
              </a:lnSpc>
            </a:pPr>
            <a:endParaRPr lang="en-ZA" sz="20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884760" y="8685360"/>
            <a:ext cx="29635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0AF7DA4-209B-4A54-BA83-C1FF4D9B0477}" type="slidenum">
              <a:rPr lang="en-ZA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ZA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Z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Z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Z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Z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87280" y="4933440"/>
            <a:ext cx="11611800" cy="1796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560">
            <a:solidFill>
              <a:schemeClr val="accent1">
                <a:lumMod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0" y="-13680"/>
            <a:ext cx="12191400" cy="126396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Detecting marine heatwaves (MHWs) </a:t>
            </a:r>
            <a:endParaRPr lang="en-ZA" sz="4000" b="0" strike="noStrike" spc="-1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2063880" y="5184000"/>
            <a:ext cx="8058600" cy="154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Presenter: Amieroh Abrahams</a:t>
            </a:r>
            <a:endParaRPr lang="en-ZA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ZA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Prof. AJ Smit and Dr Robert Schlegel</a:t>
            </a:r>
            <a:endParaRPr lang="en-ZA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ZA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University of the Western Cape</a:t>
            </a:r>
            <a:endParaRPr lang="en-ZA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ZA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Department of Biodiversity and Conservation Biology</a:t>
            </a:r>
            <a:endParaRPr lang="en-ZA" sz="2000" b="0" strike="noStrike" spc="-1">
              <a:latin typeface="Arial"/>
            </a:endParaRPr>
          </a:p>
        </p:txBody>
      </p:sp>
      <p:pic>
        <p:nvPicPr>
          <p:cNvPr id="85" name="Picture 123"/>
          <p:cNvPicPr/>
          <p:nvPr/>
        </p:nvPicPr>
        <p:blipFill>
          <a:blip r:embed="rId3"/>
          <a:srcRect l="6906" t="41830" r="42280" b="5641"/>
          <a:stretch/>
        </p:blipFill>
        <p:spPr>
          <a:xfrm>
            <a:off x="2908440" y="1551600"/>
            <a:ext cx="6369480" cy="30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6" name="Picture 124"/>
          <p:cNvPicPr/>
          <p:nvPr/>
        </p:nvPicPr>
        <p:blipFill>
          <a:blip r:embed="rId4"/>
          <a:stretch/>
        </p:blipFill>
        <p:spPr>
          <a:xfrm>
            <a:off x="10101600" y="5009760"/>
            <a:ext cx="1643400" cy="1643400"/>
          </a:xfrm>
          <a:prstGeom prst="rect">
            <a:avLst/>
          </a:prstGeom>
          <a:ln>
            <a:noFill/>
          </a:ln>
        </p:spPr>
      </p:pic>
      <p:pic>
        <p:nvPicPr>
          <p:cNvPr id="87" name="Picture 125"/>
          <p:cNvPicPr/>
          <p:nvPr/>
        </p:nvPicPr>
        <p:blipFill>
          <a:blip r:embed="rId4"/>
          <a:stretch/>
        </p:blipFill>
        <p:spPr>
          <a:xfrm>
            <a:off x="444600" y="5009760"/>
            <a:ext cx="1643400" cy="16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60240" y="1822254"/>
            <a:ext cx="10870920" cy="421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Hobday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A. J., Alexander, L. V., Perkins, S. E.,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Smale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D. A., Straub, S. C., Oliver, E. C., </a:t>
            </a:r>
            <a:r>
              <a:rPr lang="en-ZA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Benthuysen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J. A., Burrows, M. T.,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Donat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M. G., Feng, M., Holbrook, N. J., Moore, P. J.,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Scannell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H.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lang="en-ZA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.,Sen</a:t>
            </a:r>
            <a:r>
              <a:rPr lang="en-ZA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Gupta, A.,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Wernberg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T., 2016. A hierarchical approach to defining marine </a:t>
            </a:r>
            <a:r>
              <a:rPr lang="en-ZA" sz="20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heatwaves.Progress</a:t>
            </a:r>
            <a:r>
              <a:rPr lang="en-ZA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 Oceanography 141, 227–238</a:t>
            </a:r>
            <a:r>
              <a:rPr lang="en-ZA" sz="20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ZA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Hoegh-Guldberg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O.,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Mumby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P. J.,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Hooten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A. J.,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Steneck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R. S., Greenfield, P., Gomez, E.,</a:t>
            </a:r>
            <a:endParaRPr lang="en-ZA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Harvell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C. D., Sale, P. F., Edwards, A. J.,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Caldeira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K., Knowlton, N.,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Eakin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C. M., Iglesias-</a:t>
            </a:r>
            <a:endParaRPr lang="en-ZA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Prieto, R.,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Muthiga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N., Bradbury, R. H.,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Dubi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A., </a:t>
            </a:r>
            <a:r>
              <a:rPr lang="en-Z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Hatziolos</a:t>
            </a: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M. E., 2007. Coral Reefs Under</a:t>
            </a:r>
            <a:endParaRPr lang="en-ZA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Rapid Climate Change and Ocean Acidification. Science 318 (5857), 1737–1742.</a:t>
            </a:r>
            <a:endParaRPr lang="en-ZA" sz="2000" b="0" strike="noStrike" spc="-1" dirty="0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896000" y="461520"/>
            <a:ext cx="225900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References</a:t>
            </a:r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89" name="CustomShape 2"/>
          <p:cNvSpPr/>
          <p:nvPr/>
        </p:nvSpPr>
        <p:spPr>
          <a:xfrm flipH="1">
            <a:off x="478440" y="5501880"/>
            <a:ext cx="1122444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782280" y="1315800"/>
            <a:ext cx="10618200" cy="211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Anthropogenically mediated warming</a:t>
            </a: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Climate change, a general long-term rise in mean surface temperatures</a:t>
            </a:r>
            <a:r>
              <a:t/>
            </a:r>
            <a:br/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ZA" sz="24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During 2015/16 one quarter of the ocean experienced a MHW </a:t>
            </a:r>
            <a:endParaRPr lang="en-ZA" sz="2400" b="0" strike="noStrike" spc="-1">
              <a:latin typeface="Arial"/>
            </a:endParaRPr>
          </a:p>
        </p:txBody>
      </p:sp>
      <p:pic>
        <p:nvPicPr>
          <p:cNvPr id="91" name="Picture 130"/>
          <p:cNvPicPr/>
          <p:nvPr/>
        </p:nvPicPr>
        <p:blipFill>
          <a:blip r:embed="rId3"/>
          <a:stretch/>
        </p:blipFill>
        <p:spPr>
          <a:xfrm>
            <a:off x="1437840" y="3727800"/>
            <a:ext cx="3592440" cy="260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" name="Picture 131"/>
          <p:cNvPicPr/>
          <p:nvPr/>
        </p:nvPicPr>
        <p:blipFill>
          <a:blip r:embed="rId4"/>
          <a:stretch/>
        </p:blipFill>
        <p:spPr>
          <a:xfrm>
            <a:off x="7160760" y="3727800"/>
            <a:ext cx="3587040" cy="260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3" name="CustomShape 4"/>
          <p:cNvSpPr/>
          <p:nvPr/>
        </p:nvSpPr>
        <p:spPr>
          <a:xfrm>
            <a:off x="4845600" y="360000"/>
            <a:ext cx="2570040" cy="60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TextShape 6"/>
          <p:cNvSpPr txBox="1"/>
          <p:nvPr/>
        </p:nvSpPr>
        <p:spPr>
          <a:xfrm>
            <a:off x="4557600" y="72000"/>
            <a:ext cx="2570400" cy="60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ZA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lang="en-ZA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966840" y="432000"/>
            <a:ext cx="3664800" cy="69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454680" y="997560"/>
            <a:ext cx="11282400" cy="128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ZA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 marine heatwave (MHW) is defined as a discrete prolonged anomalously warm water event </a:t>
            </a:r>
            <a:endParaRPr lang="en-ZA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800" b="0" strike="noStrike" spc="-1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42320" y="2572200"/>
            <a:ext cx="5822640" cy="363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ZA" sz="2400" b="0" i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MHWs have set metrics used to describe their properties, these are:</a:t>
            </a: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- Duration</a:t>
            </a: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- Mean intensity</a:t>
            </a: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- Maximum intensity</a:t>
            </a: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- Cumulative intensity </a:t>
            </a:r>
            <a:endParaRPr lang="en-ZA" sz="2400" b="0" strike="noStrike" spc="-1">
              <a:latin typeface="Arial"/>
            </a:endParaRPr>
          </a:p>
        </p:txBody>
      </p:sp>
      <p:pic>
        <p:nvPicPr>
          <p:cNvPr id="99" name="Picture 126"/>
          <p:cNvPicPr/>
          <p:nvPr/>
        </p:nvPicPr>
        <p:blipFill>
          <a:blip r:embed="rId3"/>
          <a:srcRect l="1032" t="2641" r="61633" b="15847"/>
          <a:stretch/>
        </p:blipFill>
        <p:spPr>
          <a:xfrm>
            <a:off x="7268040" y="3056760"/>
            <a:ext cx="3553560" cy="3043080"/>
          </a:xfrm>
          <a:prstGeom prst="rect">
            <a:avLst/>
          </a:prstGeom>
          <a:ln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TextShape 5"/>
          <p:cNvSpPr txBox="1"/>
          <p:nvPr/>
        </p:nvSpPr>
        <p:spPr>
          <a:xfrm>
            <a:off x="4557600" y="72000"/>
            <a:ext cx="2570400" cy="60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ZA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lang="en-ZA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26680" y="1359360"/>
            <a:ext cx="11165040" cy="122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4262040" y="3072600"/>
            <a:ext cx="3664440" cy="69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154"/>
          <p:cNvPicPr/>
          <p:nvPr/>
        </p:nvPicPr>
        <p:blipFill>
          <a:blip r:embed="rId3"/>
          <a:stretch/>
        </p:blipFill>
        <p:spPr>
          <a:xfrm>
            <a:off x="526680" y="4132440"/>
            <a:ext cx="3472200" cy="24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5" name="Picture 155"/>
          <p:cNvPicPr/>
          <p:nvPr/>
        </p:nvPicPr>
        <p:blipFill>
          <a:blip r:embed="rId4"/>
          <a:stretch/>
        </p:blipFill>
        <p:spPr>
          <a:xfrm>
            <a:off x="2264040" y="1319400"/>
            <a:ext cx="3472200" cy="2445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6" name="Picture 156"/>
          <p:cNvPicPr/>
          <p:nvPr/>
        </p:nvPicPr>
        <p:blipFill>
          <a:blip r:embed="rId5"/>
          <a:stretch/>
        </p:blipFill>
        <p:spPr>
          <a:xfrm>
            <a:off x="8190720" y="4132440"/>
            <a:ext cx="3472200" cy="244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57"/>
          <p:cNvPicPr/>
          <p:nvPr/>
        </p:nvPicPr>
        <p:blipFill>
          <a:blip r:embed="rId6"/>
          <a:stretch/>
        </p:blipFill>
        <p:spPr>
          <a:xfrm>
            <a:off x="6452280" y="1308240"/>
            <a:ext cx="3472200" cy="246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8" name="CustomShape 3"/>
          <p:cNvSpPr/>
          <p:nvPr/>
        </p:nvSpPr>
        <p:spPr>
          <a:xfrm>
            <a:off x="2808000" y="317520"/>
            <a:ext cx="675180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Consequences of marine heatwaves</a:t>
            </a:r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26680" y="1359360"/>
            <a:ext cx="11165040" cy="122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4262040" y="3072600"/>
            <a:ext cx="3664440" cy="69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2" name="Picture 152"/>
          <p:cNvPicPr/>
          <p:nvPr/>
        </p:nvPicPr>
        <p:blipFill>
          <a:blip r:embed="rId3"/>
          <a:srcRect l="22256" t="33445" r="38748" b="12987"/>
          <a:stretch/>
        </p:blipFill>
        <p:spPr>
          <a:xfrm>
            <a:off x="5266800" y="2261160"/>
            <a:ext cx="6258960" cy="3687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3" name="Picture 153"/>
          <p:cNvPicPr/>
          <p:nvPr/>
        </p:nvPicPr>
        <p:blipFill>
          <a:blip r:embed="rId4"/>
          <a:srcRect l="51764" t="15619" r="1685" b="64381"/>
          <a:stretch/>
        </p:blipFill>
        <p:spPr>
          <a:xfrm>
            <a:off x="662760" y="1699200"/>
            <a:ext cx="5784120" cy="2065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4" name="CustomShape 3"/>
          <p:cNvSpPr/>
          <p:nvPr/>
        </p:nvSpPr>
        <p:spPr>
          <a:xfrm>
            <a:off x="2808000" y="317520"/>
            <a:ext cx="675180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4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Consequences of marine heatwaves</a:t>
            </a:r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763200" y="2047680"/>
            <a:ext cx="5697720" cy="367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Duration (length) of a time series</a:t>
            </a:r>
            <a:r>
              <a:t/>
            </a:r>
            <a:br/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ZA" sz="2400" b="0" strike="noStrike" spc="-1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the detection of MHWs it is recommended that one has at least 30 years of data in order to accurately detect events</a:t>
            </a:r>
            <a:endParaRPr lang="en-Z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2400" b="0" strike="noStrike" spc="-1"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Z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Satellite SST production </a:t>
            </a:r>
            <a:endParaRPr lang="en-ZA" sz="2400" b="0" strike="noStrike" spc="-1">
              <a:latin typeface="Arial"/>
            </a:endParaRPr>
          </a:p>
        </p:txBody>
      </p:sp>
      <p:pic>
        <p:nvPicPr>
          <p:cNvPr id="117" name="Picture 160"/>
          <p:cNvPicPr/>
          <p:nvPr/>
        </p:nvPicPr>
        <p:blipFill>
          <a:blip r:embed="rId3"/>
          <a:srcRect l="34055" t="17596" r="18085" b="23580"/>
          <a:stretch/>
        </p:blipFill>
        <p:spPr>
          <a:xfrm>
            <a:off x="6982920" y="1450080"/>
            <a:ext cx="4261680" cy="224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8" name="Picture 161"/>
          <p:cNvPicPr/>
          <p:nvPr/>
        </p:nvPicPr>
        <p:blipFill>
          <a:blip r:embed="rId4"/>
          <a:stretch/>
        </p:blipFill>
        <p:spPr>
          <a:xfrm>
            <a:off x="7052400" y="3887640"/>
            <a:ext cx="4261680" cy="224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9" name="CustomShape 2"/>
          <p:cNvSpPr/>
          <p:nvPr/>
        </p:nvSpPr>
        <p:spPr>
          <a:xfrm>
            <a:off x="4464000" y="389520"/>
            <a:ext cx="322992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Detecting MHWs</a:t>
            </a:r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22" name="CustomShape 2"/>
          <p:cNvSpPr/>
          <p:nvPr/>
        </p:nvSpPr>
        <p:spPr>
          <a:xfrm>
            <a:off x="648000" y="1800000"/>
            <a:ext cx="6226200" cy="46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</p:txBody>
      </p:sp>
      <p:pic>
        <p:nvPicPr>
          <p:cNvPr id="123" name="Picture 168"/>
          <p:cNvPicPr/>
          <p:nvPr/>
        </p:nvPicPr>
        <p:blipFill>
          <a:blip r:embed="rId3"/>
          <a:srcRect l="11031" t="12462" r="52913" b="10894"/>
          <a:stretch/>
        </p:blipFill>
        <p:spPr>
          <a:xfrm>
            <a:off x="864360" y="1198800"/>
            <a:ext cx="4388760" cy="525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4" name="Picture 169"/>
          <p:cNvPicPr/>
          <p:nvPr/>
        </p:nvPicPr>
        <p:blipFill>
          <a:blip r:embed="rId4"/>
          <a:srcRect l="11031" t="12462" r="52913" b="18173"/>
          <a:stretch/>
        </p:blipFill>
        <p:spPr>
          <a:xfrm>
            <a:off x="6936480" y="1198800"/>
            <a:ext cx="4388760" cy="5253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5" name="CustomShape 3"/>
          <p:cNvSpPr/>
          <p:nvPr/>
        </p:nvSpPr>
        <p:spPr>
          <a:xfrm>
            <a:off x="5040000" y="317880"/>
            <a:ext cx="237348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 Packages</a:t>
            </a:r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29920" y="1837440"/>
            <a:ext cx="7581240" cy="28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ZA" sz="18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369440" y="932400"/>
            <a:ext cx="9284760" cy="612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44360" y="1532520"/>
            <a:ext cx="424692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4"/>
          <p:cNvSpPr/>
          <p:nvPr/>
        </p:nvSpPr>
        <p:spPr>
          <a:xfrm>
            <a:off x="288000" y="4176000"/>
            <a:ext cx="424692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123"/>
          <p:cNvPicPr/>
          <p:nvPr/>
        </p:nvPicPr>
        <p:blipFill>
          <a:blip r:embed="rId3"/>
          <a:srcRect l="7026" t="28843" r="75380" b="58625"/>
          <a:stretch/>
        </p:blipFill>
        <p:spPr>
          <a:xfrm>
            <a:off x="4716720" y="259560"/>
            <a:ext cx="2590560" cy="1035360"/>
          </a:xfrm>
          <a:prstGeom prst="rect">
            <a:avLst/>
          </a:prstGeom>
          <a:ln>
            <a:noFill/>
          </a:ln>
        </p:spPr>
      </p:pic>
      <p:pic>
        <p:nvPicPr>
          <p:cNvPr id="132" name="Picture 124"/>
          <p:cNvPicPr/>
          <p:nvPr/>
        </p:nvPicPr>
        <p:blipFill>
          <a:blip r:embed="rId3"/>
          <a:srcRect l="6825" t="46075" r="16394" b="26590"/>
          <a:stretch/>
        </p:blipFill>
        <p:spPr>
          <a:xfrm>
            <a:off x="1513440" y="1546560"/>
            <a:ext cx="8996760" cy="1654920"/>
          </a:xfrm>
          <a:prstGeom prst="rect">
            <a:avLst/>
          </a:prstGeom>
          <a:ln>
            <a:noFill/>
          </a:ln>
        </p:spPr>
      </p:pic>
      <p:pic>
        <p:nvPicPr>
          <p:cNvPr id="133" name="Picture 125"/>
          <p:cNvPicPr/>
          <p:nvPr/>
        </p:nvPicPr>
        <p:blipFill>
          <a:blip r:embed="rId4"/>
          <a:srcRect l="7411" t="15514" r="83703" b="47720"/>
          <a:stretch/>
        </p:blipFill>
        <p:spPr>
          <a:xfrm>
            <a:off x="529920" y="3526920"/>
            <a:ext cx="1294920" cy="3022920"/>
          </a:xfrm>
          <a:prstGeom prst="rect">
            <a:avLst/>
          </a:prstGeom>
          <a:ln>
            <a:noFill/>
          </a:ln>
        </p:spPr>
      </p:pic>
      <p:pic>
        <p:nvPicPr>
          <p:cNvPr id="134" name="Picture 126"/>
          <p:cNvPicPr/>
          <p:nvPr/>
        </p:nvPicPr>
        <p:blipFill>
          <a:blip r:embed="rId5"/>
          <a:srcRect l="7411" t="15514" r="68352" b="41421"/>
          <a:stretch/>
        </p:blipFill>
        <p:spPr>
          <a:xfrm>
            <a:off x="2230920" y="3526920"/>
            <a:ext cx="3023280" cy="3023280"/>
          </a:xfrm>
          <a:prstGeom prst="rect">
            <a:avLst/>
          </a:prstGeom>
          <a:ln>
            <a:noFill/>
          </a:ln>
        </p:spPr>
      </p:pic>
      <p:pic>
        <p:nvPicPr>
          <p:cNvPr id="135" name="Picture 127"/>
          <p:cNvPicPr/>
          <p:nvPr/>
        </p:nvPicPr>
        <p:blipFill>
          <a:blip r:embed="rId6"/>
          <a:srcRect l="18632" t="22856" r="41195" b="32220"/>
          <a:stretch/>
        </p:blipFill>
        <p:spPr>
          <a:xfrm>
            <a:off x="5671080" y="3526920"/>
            <a:ext cx="5990400" cy="302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115800" y="336960"/>
            <a:ext cx="5986080" cy="69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1368000" y="1728000"/>
            <a:ext cx="3382920" cy="30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8" name="Picture 131"/>
          <p:cNvPicPr/>
          <p:nvPr/>
        </p:nvPicPr>
        <p:blipFill>
          <a:blip r:embed="rId3"/>
          <a:srcRect l="3673" t="5011" r="256" b="493"/>
          <a:stretch/>
        </p:blipFill>
        <p:spPr>
          <a:xfrm>
            <a:off x="554760" y="1431360"/>
            <a:ext cx="11081520" cy="498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9" name="CustomShape 3"/>
          <p:cNvSpPr/>
          <p:nvPr/>
        </p:nvSpPr>
        <p:spPr>
          <a:xfrm>
            <a:off x="4829400" y="389520"/>
            <a:ext cx="2658240" cy="54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0" y="0"/>
            <a:ext cx="12191400" cy="720000"/>
          </a:xfrm>
          <a:prstGeom prst="rect">
            <a:avLst/>
          </a:prstGeom>
          <a:solidFill>
            <a:schemeClr val="accent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Z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Visualisations</a:t>
            </a:r>
            <a:endParaRPr lang="en-ZA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5413</TotalTime>
  <Words>564</Words>
  <Application>Microsoft Office PowerPoint</Application>
  <PresentationFormat>Widescreen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PC</cp:lastModifiedBy>
  <cp:revision>371</cp:revision>
  <dcterms:created xsi:type="dcterms:W3CDTF">2018-02-26T16:37:23Z</dcterms:created>
  <dcterms:modified xsi:type="dcterms:W3CDTF">2019-04-04T06:46:51Z</dcterms:modified>
  <dc:language>en-ZA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